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4909800" cy="21336000"/>
  <p:notesSz cx="6858000" cy="9144000"/>
  <p:embeddedFontLst>
    <p:embeddedFont>
      <p:font typeface="Italianno" charset="1" panose="00000000000000000000"/>
      <p:regular r:id="rId7"/>
    </p:embeddedFont>
    <p:embeddedFont>
      <p:font typeface="Cormorant Garamond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734880" y="5104429"/>
            <a:ext cx="1273987" cy="547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40"/>
              </a:lnSpc>
            </a:pPr>
            <a:r>
              <a:rPr lang="en-US" sz="4111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Brydges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112664" y="5770829"/>
            <a:ext cx="2443237" cy="235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42"/>
              </a:lnSpc>
            </a:pPr>
            <a:r>
              <a:rPr lang="en-US" sz="1705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of Old Colwall in the County of Hereford</a:t>
            </a:r>
          </a:p>
        </p:txBody>
      </p:sp>
      <p:sp>
        <p:nvSpPr>
          <p:cNvPr name="AutoShape 4" id="4"/>
          <p:cNvSpPr/>
          <p:nvPr/>
        </p:nvSpPr>
        <p:spPr>
          <a:xfrm flipH="true">
            <a:off x="7458148" y="7228807"/>
            <a:ext cx="2476" cy="286631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4993328" y="7515446"/>
            <a:ext cx="5667021" cy="0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5427957" y="8444381"/>
            <a:ext cx="4023021" cy="0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5048437" y="9433846"/>
            <a:ext cx="4508413" cy="8105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2956701" y="10276165"/>
            <a:ext cx="7565302" cy="805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2773026" y="10804199"/>
            <a:ext cx="407624" cy="0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4393287" y="11250528"/>
            <a:ext cx="6236821" cy="8055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5081929" y="12265379"/>
            <a:ext cx="6332901" cy="0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5504073" y="13229430"/>
            <a:ext cx="3405255" cy="8083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5022498" y="14886554"/>
            <a:ext cx="4491883" cy="0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5185107" y="15928680"/>
            <a:ext cx="4444376" cy="0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" id="15"/>
          <p:cNvSpPr txBox="true"/>
          <p:nvPr/>
        </p:nvSpPr>
        <p:spPr>
          <a:xfrm rot="0">
            <a:off x="4566792" y="7594914"/>
            <a:ext cx="861165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William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bapt. 1601 · d. 1668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30944" y="7594914"/>
            <a:ext cx="155823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John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678016" y="7594914"/>
            <a:ext cx="422318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James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bapt. 4 Sep 1606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014940" y="9521420"/>
            <a:ext cx="283443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Thomas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396872" y="9521420"/>
            <a:ext cx="311869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Richard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6065473" y="2294405"/>
            <a:ext cx="2631770" cy="2631770"/>
            <a:chOff x="0" y="0"/>
            <a:chExt cx="3279572" cy="327957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279521" cy="3279521"/>
            </a:xfrm>
            <a:custGeom>
              <a:avLst/>
              <a:gdLst/>
              <a:ahLst/>
              <a:cxnLst/>
              <a:rect r="r" b="b" t="t" l="l"/>
              <a:pathLst>
                <a:path h="3279521" w="3279521">
                  <a:moveTo>
                    <a:pt x="0" y="0"/>
                  </a:moveTo>
                  <a:lnTo>
                    <a:pt x="3279521" y="0"/>
                  </a:lnTo>
                  <a:lnTo>
                    <a:pt x="3279521" y="3279521"/>
                  </a:lnTo>
                  <a:lnTo>
                    <a:pt x="0" y="3279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1" b="-1"/>
              </a:stretch>
            </a:blipFill>
          </p:spPr>
        </p:sp>
      </p:grpSp>
      <p:sp>
        <p:nvSpPr>
          <p:cNvPr name="AutoShape 22" id="22"/>
          <p:cNvSpPr/>
          <p:nvPr/>
        </p:nvSpPr>
        <p:spPr>
          <a:xfrm>
            <a:off x="4997375" y="7511393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5498860" y="7511393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5884925" y="7511393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8695523" y="7511393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9230396" y="7511393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9702330" y="7511393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>
            <a:off x="10656388" y="7515446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>
            <a:off x="7540880" y="8175167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5432441" y="8444074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>
            <a:off x="9446933" y="8444074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7099830" y="7511393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7106592" y="8444381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7382888" y="9173043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5053460" y="9428824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9161684" y="9441951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9551828" y="9441951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8" id="38"/>
          <p:cNvSpPr txBox="true"/>
          <p:nvPr/>
        </p:nvSpPr>
        <p:spPr>
          <a:xfrm rot="0">
            <a:off x="5148776" y="8541168"/>
            <a:ext cx="1367656" cy="151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5"/>
              </a:lnSpc>
            </a:pPr>
            <a:r>
              <a:rPr lang="en-US" sz="1162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Elizabeth </a:t>
            </a:r>
            <a:r>
              <a:rPr lang="en-US" sz="1162">
                <a:solidFill>
                  <a:srgbClr val="AE7E3F"/>
                </a:solidFill>
                <a:latin typeface="Italianno"/>
                <a:ea typeface="Italianno"/>
                <a:cs typeface="Italianno"/>
                <a:sym typeface="Italianno"/>
              </a:rPr>
              <a:t>=</a:t>
            </a:r>
            <a:r>
              <a:rPr lang="en-US" sz="1162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 Dr Bridstock Harford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912700" y="9521420"/>
            <a:ext cx="279575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John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1671 – 1742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2467198" y="10363713"/>
            <a:ext cx="1377274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William Brydges = … Wootton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2556321" y="10921901"/>
            <a:ext cx="382154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Elizabeth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d. unm. 1806/7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056521" y="10921901"/>
            <a:ext cx="248258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Mary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d. 1826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199317" y="10367761"/>
            <a:ext cx="984490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Elizabeth = Harford Jones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m. 1730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3969941" y="11348127"/>
            <a:ext cx="1292721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Thomas Brydges = Eliz. Needham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4034425" y="11894499"/>
            <a:ext cx="267593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George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4473950" y="11894499"/>
            <a:ext cx="511522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Mary Anne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4874163" y="12352970"/>
            <a:ext cx="407383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Ann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bapt. 11 Jul 1774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5362977" y="12352970"/>
            <a:ext cx="417150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Maria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bapt. 5 Oct 1775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378670" y="13316999"/>
            <a:ext cx="280319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Henry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b. c. 1825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4698488" y="14970091"/>
            <a:ext cx="648019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Louisa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b. c. 1869, Bethnal Green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5521599" y="14966043"/>
            <a:ext cx="772192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Henry W Brydges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b. 1876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4907528" y="16020296"/>
            <a:ext cx="565062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Annie Louisa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b. c. 1903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5766174" y="16020296"/>
            <a:ext cx="673204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William Charles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b. c. 1905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6858716" y="17367463"/>
            <a:ext cx="1929793" cy="259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66"/>
              </a:lnSpc>
            </a:pPr>
            <a:r>
              <a:rPr lang="en-US" sz="1450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Ann = Alan William Randall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Ann 1937 – 2014 · Alan b. 1936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6997298" y="17980475"/>
            <a:ext cx="673968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The line continues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8547606" y="16020296"/>
            <a:ext cx="538957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Lily Hannah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b. c. 1909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9370158" y="16016255"/>
            <a:ext cx="508604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Violet Mary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b. c. Nov 1910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8833766" y="14966043"/>
            <a:ext cx="342252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Florence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b. c. 1878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9252662" y="14966043"/>
            <a:ext cx="515349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William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b. c. 1880, Old Ford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8788509" y="13316999"/>
            <a:ext cx="233541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Ann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b. c. 1826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8611153" y="12343068"/>
            <a:ext cx="1106412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Richard Francis William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bapt. 8 Sep 1776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9812815" y="12343068"/>
            <a:ext cx="924922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Thomas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bapt. 24 Oct 1778 · bur. 30 Apr 1827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0958720" y="12342700"/>
            <a:ext cx="912220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Edward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bapt. 22 Feb 1782 · bur. 26 Oct 1829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0145258" y="11338083"/>
            <a:ext cx="961727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Margaret = John Wilson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9448699" y="10363733"/>
            <a:ext cx="590247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Richard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d. 18 Dec 1758, aged 58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10440040" y="10363713"/>
            <a:ext cx="155823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John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9057747" y="8531660"/>
            <a:ext cx="778371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Anne = R. Browne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8473750" y="7602981"/>
            <a:ext cx="426567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Richard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bapt. 9 Nov 1617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9086563" y="7602981"/>
            <a:ext cx="248245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Mary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9581807" y="7602981"/>
            <a:ext cx="700980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Jane = John Ridley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10434739" y="7607033"/>
            <a:ext cx="443298" cy="22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Margaret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bapt. 16 Apr 1615</a:t>
            </a:r>
          </a:p>
        </p:txBody>
      </p:sp>
      <p:grpSp>
        <p:nvGrpSpPr>
          <p:cNvPr name="Group 72" id="72"/>
          <p:cNvGrpSpPr/>
          <p:nvPr/>
        </p:nvGrpSpPr>
        <p:grpSpPr>
          <a:xfrm rot="0">
            <a:off x="6531998" y="8743422"/>
            <a:ext cx="1879140" cy="344472"/>
            <a:chOff x="0" y="0"/>
            <a:chExt cx="2505520" cy="459295"/>
          </a:xfrm>
        </p:grpSpPr>
        <p:sp>
          <p:nvSpPr>
            <p:cNvPr name="TextBox 73" id="73"/>
            <p:cNvSpPr txBox="true"/>
            <p:nvPr/>
          </p:nvSpPr>
          <p:spPr>
            <a:xfrm rot="0">
              <a:off x="0" y="149556"/>
              <a:ext cx="2505520" cy="3097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58"/>
                </a:lnSpc>
              </a:pP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William </a:t>
              </a:r>
              <a:r>
                <a:rPr lang="en-US" sz="1350">
                  <a:solidFill>
                    <a:srgbClr val="AE7E3F"/>
                  </a:solidFill>
                  <a:latin typeface="Italianno"/>
                  <a:ea typeface="Italianno"/>
                  <a:cs typeface="Italianno"/>
                  <a:sym typeface="Italianno"/>
                </a:rPr>
                <a:t>=</a:t>
              </a: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 Ursula Drew</a:t>
              </a:r>
            </a:p>
            <a:p>
              <a:pPr algn="ctr">
                <a:lnSpc>
                  <a:spcPts val="464"/>
                </a:lnSpc>
              </a:pPr>
              <a:r>
                <a:rPr lang="en-US" sz="42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bapt. 13 Sep 1640, son of Thomas &amp; Joan per the register · d. 23 Jul, bur. 27 Jul 1704</a:t>
              </a:r>
            </a:p>
          </p:txBody>
        </p:sp>
        <p:sp>
          <p:nvSpPr>
            <p:cNvPr name="TextBox 74" id="74"/>
            <p:cNvSpPr txBox="true"/>
            <p:nvPr/>
          </p:nvSpPr>
          <p:spPr>
            <a:xfrm rot="0">
              <a:off x="644378" y="0"/>
              <a:ext cx="250661" cy="801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1"/>
                </a:lnSpc>
              </a:pPr>
              <a:r>
                <a:rPr lang="en-US" sz="40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GEN III</a:t>
              </a: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6583365" y="7800909"/>
            <a:ext cx="1609090" cy="334600"/>
            <a:chOff x="0" y="0"/>
            <a:chExt cx="2145454" cy="446133"/>
          </a:xfrm>
        </p:grpSpPr>
        <p:sp>
          <p:nvSpPr>
            <p:cNvPr name="TextBox 76" id="76"/>
            <p:cNvSpPr txBox="true"/>
            <p:nvPr/>
          </p:nvSpPr>
          <p:spPr>
            <a:xfrm rot="0">
              <a:off x="0" y="136394"/>
              <a:ext cx="2145454" cy="3097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58"/>
                </a:lnSpc>
              </a:pP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Thomas Brydges </a:t>
              </a:r>
              <a:r>
                <a:rPr lang="en-US" sz="1350">
                  <a:solidFill>
                    <a:srgbClr val="AE7E3F"/>
                  </a:solidFill>
                  <a:latin typeface="Italianno"/>
                  <a:ea typeface="Italianno"/>
                  <a:cs typeface="Italianno"/>
                  <a:sym typeface="Italianno"/>
                </a:rPr>
                <a:t>=</a:t>
              </a: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 Joan Hill</a:t>
              </a:r>
            </a:p>
            <a:p>
              <a:pPr algn="ctr">
                <a:lnSpc>
                  <a:spcPts val="464"/>
                </a:lnSpc>
              </a:pPr>
              <a:r>
                <a:rPr lang="en-US" sz="42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bapt. 24 Jun 1610 · d. 6 Apr, bur. 9 Apr 1692</a:t>
              </a:r>
            </a:p>
          </p:txBody>
        </p:sp>
        <p:sp>
          <p:nvSpPr>
            <p:cNvPr name="TextBox 77" id="77"/>
            <p:cNvSpPr txBox="true"/>
            <p:nvPr/>
          </p:nvSpPr>
          <p:spPr>
            <a:xfrm rot="0">
              <a:off x="582917" y="0"/>
              <a:ext cx="199232" cy="81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1"/>
                </a:lnSpc>
              </a:pPr>
              <a:r>
                <a:rPr lang="en-US" sz="40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GEN II</a:t>
              </a:r>
            </a:p>
          </p:txBody>
        </p:sp>
      </p:grpSp>
      <p:grpSp>
        <p:nvGrpSpPr>
          <p:cNvPr name="Group 78" id="78"/>
          <p:cNvGrpSpPr/>
          <p:nvPr/>
        </p:nvGrpSpPr>
        <p:grpSpPr>
          <a:xfrm rot="0">
            <a:off x="6279376" y="6783472"/>
            <a:ext cx="2467319" cy="397669"/>
            <a:chOff x="0" y="0"/>
            <a:chExt cx="3289758" cy="530226"/>
          </a:xfrm>
        </p:grpSpPr>
        <p:sp>
          <p:nvSpPr>
            <p:cNvPr name="TextBox 79" id="79"/>
            <p:cNvSpPr txBox="true"/>
            <p:nvPr/>
          </p:nvSpPr>
          <p:spPr>
            <a:xfrm rot="0">
              <a:off x="0" y="177820"/>
              <a:ext cx="3289758" cy="3524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66"/>
                </a:lnSpc>
              </a:pPr>
              <a:r>
                <a:rPr lang="en-US" sz="14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William Bridge </a:t>
              </a:r>
              <a:r>
                <a:rPr lang="en-US" sz="1450">
                  <a:solidFill>
                    <a:srgbClr val="AE7E3F"/>
                  </a:solidFill>
                  <a:latin typeface="Italianno"/>
                  <a:ea typeface="Italianno"/>
                  <a:cs typeface="Italianno"/>
                  <a:sym typeface="Italianno"/>
                </a:rPr>
                <a:t>=</a:t>
              </a:r>
              <a:r>
                <a:rPr lang="en-US" sz="14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 Margaret Vaughan</a:t>
              </a:r>
            </a:p>
            <a:p>
              <a:pPr algn="ctr">
                <a:lnSpc>
                  <a:spcPts val="572"/>
                </a:lnSpc>
              </a:pPr>
              <a:r>
                <a:rPr lang="en-US" sz="52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b. 1584, per the printed pedigrees · bur. Bosbury 14 Aug 1627 · Margaret d. 14 Apr 1655, aged 80</a:t>
              </a:r>
            </a:p>
          </p:txBody>
        </p:sp>
        <p:sp>
          <p:nvSpPr>
            <p:cNvPr name="TextBox 80" id="80"/>
            <p:cNvSpPr txBox="true"/>
            <p:nvPr/>
          </p:nvSpPr>
          <p:spPr>
            <a:xfrm rot="0">
              <a:off x="927375" y="0"/>
              <a:ext cx="219370" cy="965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9"/>
                </a:lnSpc>
              </a:pPr>
              <a:r>
                <a:rPr lang="en-US" sz="50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GEN I</a:t>
              </a:r>
            </a:p>
          </p:txBody>
        </p:sp>
      </p:grpSp>
      <p:grpSp>
        <p:nvGrpSpPr>
          <p:cNvPr name="Group 81" id="81"/>
          <p:cNvGrpSpPr/>
          <p:nvPr/>
        </p:nvGrpSpPr>
        <p:grpSpPr>
          <a:xfrm rot="0">
            <a:off x="6876846" y="9732887"/>
            <a:ext cx="1315609" cy="279392"/>
            <a:chOff x="0" y="0"/>
            <a:chExt cx="1754146" cy="372522"/>
          </a:xfrm>
        </p:grpSpPr>
        <p:sp>
          <p:nvSpPr>
            <p:cNvPr name="TextBox 82" id="82"/>
            <p:cNvSpPr txBox="true"/>
            <p:nvPr/>
          </p:nvSpPr>
          <p:spPr>
            <a:xfrm rot="0">
              <a:off x="0" y="119384"/>
              <a:ext cx="1754146" cy="2531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58"/>
                </a:lnSpc>
              </a:pP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William </a:t>
              </a:r>
              <a:r>
                <a:rPr lang="en-US" sz="1350">
                  <a:solidFill>
                    <a:srgbClr val="AE7E3F"/>
                  </a:solidFill>
                  <a:latin typeface="Italianno"/>
                  <a:ea typeface="Italianno"/>
                  <a:cs typeface="Italianno"/>
                  <a:sym typeface="Italianno"/>
                </a:rPr>
                <a:t>=</a:t>
              </a: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 Elizabeth Dalton</a:t>
              </a:r>
            </a:p>
          </p:txBody>
        </p:sp>
        <p:sp>
          <p:nvSpPr>
            <p:cNvPr name="TextBox 83" id="83"/>
            <p:cNvSpPr txBox="true"/>
            <p:nvPr/>
          </p:nvSpPr>
          <p:spPr>
            <a:xfrm rot="0">
              <a:off x="189686" y="0"/>
              <a:ext cx="250661" cy="801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1"/>
                </a:lnSpc>
              </a:pPr>
              <a:r>
                <a:rPr lang="en-US" sz="40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GEN IV</a:t>
              </a:r>
            </a:p>
          </p:txBody>
        </p:sp>
      </p:grpSp>
      <p:grpSp>
        <p:nvGrpSpPr>
          <p:cNvPr name="Group 84" id="84"/>
          <p:cNvGrpSpPr/>
          <p:nvPr/>
        </p:nvGrpSpPr>
        <p:grpSpPr>
          <a:xfrm rot="0">
            <a:off x="6583365" y="10580228"/>
            <a:ext cx="1609090" cy="334667"/>
            <a:chOff x="0" y="0"/>
            <a:chExt cx="2145454" cy="446222"/>
          </a:xfrm>
        </p:grpSpPr>
        <p:sp>
          <p:nvSpPr>
            <p:cNvPr name="TextBox 85" id="85"/>
            <p:cNvSpPr txBox="true"/>
            <p:nvPr/>
          </p:nvSpPr>
          <p:spPr>
            <a:xfrm rot="0">
              <a:off x="0" y="136483"/>
              <a:ext cx="2145454" cy="3097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58"/>
                </a:lnSpc>
              </a:pP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Thomas </a:t>
              </a:r>
              <a:r>
                <a:rPr lang="en-US" sz="1350">
                  <a:solidFill>
                    <a:srgbClr val="AE7E3F"/>
                  </a:solidFill>
                  <a:latin typeface="Italianno"/>
                  <a:ea typeface="Italianno"/>
                  <a:cs typeface="Italianno"/>
                  <a:sym typeface="Italianno"/>
                </a:rPr>
                <a:t>=</a:t>
              </a: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 Sarah King</a:t>
              </a:r>
            </a:p>
            <a:p>
              <a:pPr algn="ctr">
                <a:lnSpc>
                  <a:spcPts val="464"/>
                </a:lnSpc>
              </a:pPr>
              <a:r>
                <a:rPr lang="en-US" sz="42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d. 9 Jul 1765, aged 61</a:t>
              </a:r>
            </a:p>
          </p:txBody>
        </p:sp>
        <p:sp>
          <p:nvSpPr>
            <p:cNvPr name="TextBox 86" id="86"/>
            <p:cNvSpPr txBox="true"/>
            <p:nvPr/>
          </p:nvSpPr>
          <p:spPr>
            <a:xfrm rot="0">
              <a:off x="564325" y="0"/>
              <a:ext cx="250661" cy="801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1"/>
                </a:lnSpc>
              </a:pPr>
              <a:r>
                <a:rPr lang="en-US" sz="40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GEN V</a:t>
              </a:r>
            </a:p>
          </p:txBody>
        </p:sp>
      </p:grpSp>
      <p:grpSp>
        <p:nvGrpSpPr>
          <p:cNvPr name="Group 87" id="87"/>
          <p:cNvGrpSpPr/>
          <p:nvPr/>
        </p:nvGrpSpPr>
        <p:grpSpPr>
          <a:xfrm rot="0">
            <a:off x="6769088" y="11549549"/>
            <a:ext cx="1609090" cy="337402"/>
            <a:chOff x="0" y="0"/>
            <a:chExt cx="2145454" cy="449869"/>
          </a:xfrm>
        </p:grpSpPr>
        <p:sp>
          <p:nvSpPr>
            <p:cNvPr name="TextBox 88" id="88"/>
            <p:cNvSpPr txBox="true"/>
            <p:nvPr/>
          </p:nvSpPr>
          <p:spPr>
            <a:xfrm rot="0">
              <a:off x="0" y="140130"/>
              <a:ext cx="2145454" cy="3097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58"/>
                </a:lnSpc>
              </a:pP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Richard </a:t>
              </a:r>
              <a:r>
                <a:rPr lang="en-US" sz="1350">
                  <a:solidFill>
                    <a:srgbClr val="AE7E3F"/>
                  </a:solidFill>
                  <a:latin typeface="Italianno"/>
                  <a:ea typeface="Italianno"/>
                  <a:cs typeface="Italianno"/>
                  <a:sym typeface="Italianno"/>
                </a:rPr>
                <a:t>=</a:t>
              </a: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 Elizabeth  Prattington</a:t>
              </a:r>
            </a:p>
            <a:p>
              <a:pPr algn="ctr">
                <a:lnSpc>
                  <a:spcPts val="464"/>
                </a:lnSpc>
              </a:pPr>
              <a:r>
                <a:rPr lang="en-US" sz="42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b. c. 1755 · m. c. 1773 · bur. Colwall 29 Jan 1813, aged 58</a:t>
              </a:r>
            </a:p>
          </p:txBody>
        </p:sp>
        <p:sp>
          <p:nvSpPr>
            <p:cNvPr name="TextBox 89" id="89"/>
            <p:cNvSpPr txBox="true"/>
            <p:nvPr/>
          </p:nvSpPr>
          <p:spPr>
            <a:xfrm rot="0">
              <a:off x="310271" y="0"/>
              <a:ext cx="250661" cy="801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1"/>
                </a:lnSpc>
              </a:pPr>
              <a:r>
                <a:rPr lang="en-US" sz="40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GEN VI</a:t>
              </a:r>
            </a:p>
          </p:txBody>
        </p:sp>
      </p:grpSp>
      <p:grpSp>
        <p:nvGrpSpPr>
          <p:cNvPr name="Group 90" id="90"/>
          <p:cNvGrpSpPr/>
          <p:nvPr/>
        </p:nvGrpSpPr>
        <p:grpSpPr>
          <a:xfrm rot="0">
            <a:off x="6531998" y="12564420"/>
            <a:ext cx="1894969" cy="336178"/>
            <a:chOff x="0" y="0"/>
            <a:chExt cx="2526625" cy="448237"/>
          </a:xfrm>
        </p:grpSpPr>
        <p:sp>
          <p:nvSpPr>
            <p:cNvPr name="TextBox 91" id="91"/>
            <p:cNvSpPr txBox="true"/>
            <p:nvPr/>
          </p:nvSpPr>
          <p:spPr>
            <a:xfrm rot="0">
              <a:off x="0" y="138498"/>
              <a:ext cx="2526625" cy="3097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58"/>
                </a:lnSpc>
              </a:pP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Dr William Henry </a:t>
              </a:r>
              <a:r>
                <a:rPr lang="en-US" sz="1350">
                  <a:solidFill>
                    <a:srgbClr val="AE7E3F"/>
                  </a:solidFill>
                  <a:latin typeface="Italianno"/>
                  <a:ea typeface="Italianno"/>
                  <a:cs typeface="Italianno"/>
                  <a:sym typeface="Italianno"/>
                </a:rPr>
                <a:t>=</a:t>
              </a: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 Alice Halford</a:t>
              </a:r>
            </a:p>
            <a:p>
              <a:pPr algn="ctr">
                <a:lnSpc>
                  <a:spcPts val="464"/>
                </a:lnSpc>
              </a:pPr>
              <a:r>
                <a:rPr lang="en-US" sz="42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b. 1 Dec · bapt. 12 Dec 1779, Colwall · bur. there 19 Mar 1863, aged 83</a:t>
              </a:r>
            </a:p>
          </p:txBody>
        </p:sp>
        <p:sp>
          <p:nvSpPr>
            <p:cNvPr name="TextBox 92" id="92"/>
            <p:cNvSpPr txBox="true"/>
            <p:nvPr/>
          </p:nvSpPr>
          <p:spPr>
            <a:xfrm rot="0">
              <a:off x="628683" y="0"/>
              <a:ext cx="250661" cy="801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1"/>
                </a:lnSpc>
              </a:pPr>
              <a:r>
                <a:rPr lang="en-US" sz="40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GEN VII</a:t>
              </a:r>
            </a:p>
          </p:txBody>
        </p:sp>
      </p:grpSp>
      <p:sp>
        <p:nvSpPr>
          <p:cNvPr name="AutoShape 93" id="93"/>
          <p:cNvSpPr/>
          <p:nvPr/>
        </p:nvSpPr>
        <p:spPr>
          <a:xfrm>
            <a:off x="7111614" y="9433846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4" id="94"/>
          <p:cNvSpPr/>
          <p:nvPr/>
        </p:nvSpPr>
        <p:spPr>
          <a:xfrm>
            <a:off x="7377866" y="10012279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5" id="95"/>
          <p:cNvSpPr/>
          <p:nvPr/>
        </p:nvSpPr>
        <p:spPr>
          <a:xfrm>
            <a:off x="7094808" y="10281187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6" id="96"/>
          <p:cNvSpPr/>
          <p:nvPr/>
        </p:nvSpPr>
        <p:spPr>
          <a:xfrm>
            <a:off x="7305653" y="10981750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7" id="97"/>
          <p:cNvSpPr/>
          <p:nvPr/>
        </p:nvSpPr>
        <p:spPr>
          <a:xfrm>
            <a:off x="2961723" y="10276165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8" id="98"/>
          <p:cNvSpPr/>
          <p:nvPr/>
        </p:nvSpPr>
        <p:spPr>
          <a:xfrm>
            <a:off x="4415444" y="10276145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9" id="99"/>
          <p:cNvSpPr/>
          <p:nvPr/>
        </p:nvSpPr>
        <p:spPr>
          <a:xfrm>
            <a:off x="2966745" y="10539339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0" id="100"/>
          <p:cNvSpPr/>
          <p:nvPr/>
        </p:nvSpPr>
        <p:spPr>
          <a:xfrm>
            <a:off x="2778048" y="10804199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1" id="101"/>
          <p:cNvSpPr/>
          <p:nvPr/>
        </p:nvSpPr>
        <p:spPr>
          <a:xfrm>
            <a:off x="3180650" y="10798203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2" id="102"/>
          <p:cNvSpPr/>
          <p:nvPr/>
        </p:nvSpPr>
        <p:spPr>
          <a:xfrm>
            <a:off x="7104852" y="11250508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3" id="103"/>
          <p:cNvSpPr/>
          <p:nvPr/>
        </p:nvSpPr>
        <p:spPr>
          <a:xfrm>
            <a:off x="7300631" y="12001745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4" id="104"/>
          <p:cNvSpPr/>
          <p:nvPr/>
        </p:nvSpPr>
        <p:spPr>
          <a:xfrm>
            <a:off x="7101569" y="12265379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5" id="105"/>
          <p:cNvSpPr/>
          <p:nvPr/>
        </p:nvSpPr>
        <p:spPr>
          <a:xfrm>
            <a:off x="7634961" y="12971447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06" id="106"/>
          <p:cNvGrpSpPr/>
          <p:nvPr/>
        </p:nvGrpSpPr>
        <p:grpSpPr>
          <a:xfrm rot="0">
            <a:off x="6609078" y="13528471"/>
            <a:ext cx="1972453" cy="319441"/>
            <a:chOff x="0" y="0"/>
            <a:chExt cx="2629937" cy="425921"/>
          </a:xfrm>
        </p:grpSpPr>
        <p:sp>
          <p:nvSpPr>
            <p:cNvPr name="TextBox 107" id="107"/>
            <p:cNvSpPr txBox="true"/>
            <p:nvPr/>
          </p:nvSpPr>
          <p:spPr>
            <a:xfrm rot="0">
              <a:off x="0" y="111549"/>
              <a:ext cx="2629937" cy="3143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58"/>
                </a:lnSpc>
              </a:pP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Joseph Halford </a:t>
              </a:r>
              <a:r>
                <a:rPr lang="en-US" sz="1350">
                  <a:solidFill>
                    <a:srgbClr val="AE7E3F"/>
                  </a:solidFill>
                  <a:latin typeface="Italianno"/>
                  <a:ea typeface="Italianno"/>
                  <a:cs typeface="Italianno"/>
                  <a:sym typeface="Italianno"/>
                </a:rPr>
                <a:t>=</a:t>
              </a: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 Catherine Morton</a:t>
              </a:r>
            </a:p>
            <a:p>
              <a:pPr algn="ctr">
                <a:lnSpc>
                  <a:spcPts val="464"/>
                </a:lnSpc>
              </a:pPr>
              <a:r>
                <a:rPr lang="en-US" sz="42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b. 27 May 1807, Ledbury · d. 28 May 1874, Middlesex · Catherine 1811 – 1847</a:t>
              </a:r>
            </a:p>
          </p:txBody>
        </p:sp>
        <p:sp>
          <p:nvSpPr>
            <p:cNvPr name="TextBox 108" id="108"/>
            <p:cNvSpPr txBox="true"/>
            <p:nvPr/>
          </p:nvSpPr>
          <p:spPr>
            <a:xfrm rot="0">
              <a:off x="509919" y="0"/>
              <a:ext cx="278740" cy="81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1"/>
                </a:lnSpc>
              </a:pPr>
              <a:r>
                <a:rPr lang="en-US" sz="40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GEN VIII</a:t>
              </a:r>
            </a:p>
          </p:txBody>
        </p:sp>
      </p:grpSp>
      <p:sp>
        <p:nvSpPr>
          <p:cNvPr name="AutoShape 109" id="109"/>
          <p:cNvSpPr/>
          <p:nvPr/>
        </p:nvSpPr>
        <p:spPr>
          <a:xfrm>
            <a:off x="7099830" y="13229430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0" id="110"/>
          <p:cNvSpPr/>
          <p:nvPr/>
        </p:nvSpPr>
        <p:spPr>
          <a:xfrm>
            <a:off x="7529628" y="13914582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1" id="111"/>
          <p:cNvSpPr txBox="true"/>
          <p:nvPr/>
        </p:nvSpPr>
        <p:spPr>
          <a:xfrm rot="0">
            <a:off x="6736335" y="14318898"/>
            <a:ext cx="1609090" cy="259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66"/>
              </a:lnSpc>
            </a:pPr>
            <a:r>
              <a:rPr lang="en-US" sz="1450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Joseph = Rebacca Corrock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b. 1842, Southwark · d. Apr 1886, Poplar · Rebacca b. 1843</a:t>
            </a:r>
          </a:p>
        </p:txBody>
      </p:sp>
      <p:sp>
        <p:nvSpPr>
          <p:cNvPr name="TextBox 112" id="112"/>
          <p:cNvSpPr txBox="true"/>
          <p:nvPr/>
        </p:nvSpPr>
        <p:spPr>
          <a:xfrm rot="0">
            <a:off x="7007086" y="14228502"/>
            <a:ext cx="209055" cy="72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9"/>
              </a:lnSpc>
            </a:pPr>
            <a:r>
              <a:rPr lang="en-US" sz="50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GEN IX</a:t>
            </a:r>
          </a:p>
        </p:txBody>
      </p:sp>
      <p:sp>
        <p:nvSpPr>
          <p:cNvPr name="AutoShape 113" id="113"/>
          <p:cNvSpPr/>
          <p:nvPr/>
        </p:nvSpPr>
        <p:spPr>
          <a:xfrm>
            <a:off x="7524606" y="14609570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4" id="114"/>
          <p:cNvSpPr txBox="true"/>
          <p:nvPr/>
        </p:nvSpPr>
        <p:spPr>
          <a:xfrm rot="0">
            <a:off x="6519648" y="15289940"/>
            <a:ext cx="1825776" cy="326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66"/>
              </a:lnSpc>
            </a:pPr>
            <a:r>
              <a:rPr lang="en-US" sz="1450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William Charles = Annie L Knapp</a:t>
            </a:r>
          </a:p>
          <a:p>
            <a:pPr algn="ctr">
              <a:lnSpc>
                <a:spcPts val="572"/>
              </a:lnSpc>
            </a:pPr>
            <a:r>
              <a:rPr lang="en-US" sz="52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b. 14 Oct 1881, Somers Town · birth reg. Pancras, Q4 1881 · d. 19 Feb 1967, Leamington · Annie 1881 – 1928</a:t>
            </a:r>
          </a:p>
        </p:txBody>
      </p:sp>
      <p:sp>
        <p:nvSpPr>
          <p:cNvPr name="TextBox 115" id="115"/>
          <p:cNvSpPr txBox="true"/>
          <p:nvPr/>
        </p:nvSpPr>
        <p:spPr>
          <a:xfrm rot="0">
            <a:off x="6994190" y="15185595"/>
            <a:ext cx="209055" cy="72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9"/>
              </a:lnSpc>
            </a:pPr>
            <a:r>
              <a:rPr lang="en-US" sz="50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GEN X</a:t>
            </a:r>
          </a:p>
        </p:txBody>
      </p:sp>
      <p:sp>
        <p:nvSpPr>
          <p:cNvPr name="AutoShape 116" id="116"/>
          <p:cNvSpPr/>
          <p:nvPr/>
        </p:nvSpPr>
        <p:spPr>
          <a:xfrm>
            <a:off x="7116636" y="14888112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7" id="117"/>
          <p:cNvSpPr/>
          <p:nvPr/>
        </p:nvSpPr>
        <p:spPr>
          <a:xfrm>
            <a:off x="7465604" y="15664787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8" id="118"/>
          <p:cNvSpPr/>
          <p:nvPr/>
        </p:nvSpPr>
        <p:spPr>
          <a:xfrm>
            <a:off x="7121658" y="15928680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9" id="119"/>
          <p:cNvGrpSpPr/>
          <p:nvPr/>
        </p:nvGrpSpPr>
        <p:grpSpPr>
          <a:xfrm rot="0">
            <a:off x="6830415" y="16227721"/>
            <a:ext cx="1609090" cy="333578"/>
            <a:chOff x="0" y="0"/>
            <a:chExt cx="2145454" cy="444771"/>
          </a:xfrm>
        </p:grpSpPr>
        <p:sp>
          <p:nvSpPr>
            <p:cNvPr name="TextBox 120" id="120"/>
            <p:cNvSpPr txBox="true"/>
            <p:nvPr/>
          </p:nvSpPr>
          <p:spPr>
            <a:xfrm rot="0">
              <a:off x="0" y="127571"/>
              <a:ext cx="2145454" cy="317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58"/>
                </a:lnSpc>
              </a:pPr>
              <a:r>
                <a:rPr lang="en-US" sz="1350">
                  <a:solidFill>
                    <a:srgbClr val="111111"/>
                  </a:solidFill>
                  <a:latin typeface="Italianno"/>
                  <a:ea typeface="Italianno"/>
                  <a:cs typeface="Italianno"/>
                  <a:sym typeface="Italianno"/>
                </a:rPr>
                <a:t>John James = Annie L Edwards</a:t>
              </a:r>
            </a:p>
            <a:p>
              <a:pPr algn="ctr">
                <a:lnSpc>
                  <a:spcPts val="464"/>
                </a:lnSpc>
              </a:pPr>
              <a:r>
                <a:rPr lang="en-US" sz="42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b. 19 Mar 1907 · d. 1977 · Annie b. 6 Oct 1913 · d. 1993</a:t>
              </a:r>
            </a:p>
          </p:txBody>
        </p:sp>
        <p:sp>
          <p:nvSpPr>
            <p:cNvPr name="TextBox 121" id="121"/>
            <p:cNvSpPr txBox="true"/>
            <p:nvPr/>
          </p:nvSpPr>
          <p:spPr>
            <a:xfrm rot="0">
              <a:off x="248954" y="0"/>
              <a:ext cx="278740" cy="81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1"/>
                </a:lnSpc>
              </a:pPr>
              <a:r>
                <a:rPr lang="en-US" sz="409">
                  <a:solidFill>
                    <a:srgbClr val="A11212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GEN XI</a:t>
              </a:r>
            </a:p>
          </p:txBody>
        </p:sp>
      </p:grpSp>
      <p:sp>
        <p:nvSpPr>
          <p:cNvPr name="AutoShape 122" id="122"/>
          <p:cNvSpPr/>
          <p:nvPr/>
        </p:nvSpPr>
        <p:spPr>
          <a:xfrm>
            <a:off x="9624460" y="15928680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3" id="123"/>
          <p:cNvSpPr/>
          <p:nvPr/>
        </p:nvSpPr>
        <p:spPr>
          <a:xfrm>
            <a:off x="8790457" y="15923650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4" id="124"/>
          <p:cNvSpPr/>
          <p:nvPr/>
        </p:nvSpPr>
        <p:spPr>
          <a:xfrm>
            <a:off x="5190059" y="15923650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5" id="125"/>
          <p:cNvSpPr/>
          <p:nvPr/>
        </p:nvSpPr>
        <p:spPr>
          <a:xfrm>
            <a:off x="6088013" y="15928680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6" id="126"/>
          <p:cNvSpPr/>
          <p:nvPr/>
        </p:nvSpPr>
        <p:spPr>
          <a:xfrm>
            <a:off x="7437559" y="16614797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7" id="127"/>
          <p:cNvSpPr/>
          <p:nvPr/>
        </p:nvSpPr>
        <p:spPr>
          <a:xfrm>
            <a:off x="5294425" y="16883705"/>
            <a:ext cx="4753822" cy="0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8" id="128"/>
          <p:cNvSpPr/>
          <p:nvPr/>
        </p:nvSpPr>
        <p:spPr>
          <a:xfrm>
            <a:off x="7146147" y="16883705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9" id="129"/>
          <p:cNvSpPr txBox="true"/>
          <p:nvPr/>
        </p:nvSpPr>
        <p:spPr>
          <a:xfrm rot="0">
            <a:off x="7046641" y="17182746"/>
            <a:ext cx="209055" cy="137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9"/>
              </a:lnSpc>
            </a:pPr>
            <a:r>
              <a:rPr lang="en-US" sz="509">
                <a:solidFill>
                  <a:srgbClr val="A11212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GEN XII</a:t>
            </a:r>
          </a:p>
        </p:txBody>
      </p:sp>
      <p:sp>
        <p:nvSpPr>
          <p:cNvPr name="AutoShape 130" id="130"/>
          <p:cNvSpPr/>
          <p:nvPr/>
        </p:nvSpPr>
        <p:spPr>
          <a:xfrm>
            <a:off x="4398311" y="11250508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1" id="131"/>
          <p:cNvSpPr/>
          <p:nvPr/>
        </p:nvSpPr>
        <p:spPr>
          <a:xfrm>
            <a:off x="4209121" y="11784276"/>
            <a:ext cx="407624" cy="0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2" id="132"/>
          <p:cNvSpPr/>
          <p:nvPr/>
        </p:nvSpPr>
        <p:spPr>
          <a:xfrm>
            <a:off x="4402840" y="11519416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3" id="133"/>
          <p:cNvSpPr/>
          <p:nvPr/>
        </p:nvSpPr>
        <p:spPr>
          <a:xfrm>
            <a:off x="4214143" y="11784276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4" id="134"/>
          <p:cNvSpPr/>
          <p:nvPr/>
        </p:nvSpPr>
        <p:spPr>
          <a:xfrm>
            <a:off x="4616745" y="11778280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5" id="135"/>
          <p:cNvSpPr/>
          <p:nvPr/>
        </p:nvSpPr>
        <p:spPr>
          <a:xfrm>
            <a:off x="10516980" y="10281187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6" id="136"/>
          <p:cNvSpPr/>
          <p:nvPr/>
        </p:nvSpPr>
        <p:spPr>
          <a:xfrm>
            <a:off x="9743823" y="10284219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7" id="137"/>
          <p:cNvSpPr/>
          <p:nvPr/>
        </p:nvSpPr>
        <p:spPr>
          <a:xfrm>
            <a:off x="10621099" y="11258583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8" id="138"/>
          <p:cNvSpPr/>
          <p:nvPr/>
        </p:nvSpPr>
        <p:spPr>
          <a:xfrm>
            <a:off x="5086951" y="12265379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9" id="139"/>
          <p:cNvSpPr/>
          <p:nvPr/>
        </p:nvSpPr>
        <p:spPr>
          <a:xfrm>
            <a:off x="5565427" y="12269448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0" id="140"/>
          <p:cNvSpPr/>
          <p:nvPr/>
        </p:nvSpPr>
        <p:spPr>
          <a:xfrm>
            <a:off x="9178546" y="12263604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1" id="141"/>
          <p:cNvSpPr/>
          <p:nvPr/>
        </p:nvSpPr>
        <p:spPr>
          <a:xfrm>
            <a:off x="10270253" y="12260751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2" id="142"/>
          <p:cNvSpPr/>
          <p:nvPr/>
        </p:nvSpPr>
        <p:spPr>
          <a:xfrm>
            <a:off x="11416608" y="12260383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3" id="143"/>
          <p:cNvSpPr/>
          <p:nvPr/>
        </p:nvSpPr>
        <p:spPr>
          <a:xfrm>
            <a:off x="5508855" y="13229424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4" id="144"/>
          <p:cNvSpPr/>
          <p:nvPr/>
        </p:nvSpPr>
        <p:spPr>
          <a:xfrm>
            <a:off x="8900257" y="13237512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5" id="145"/>
          <p:cNvSpPr/>
          <p:nvPr/>
        </p:nvSpPr>
        <p:spPr>
          <a:xfrm>
            <a:off x="5023473" y="14882516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6" id="146"/>
          <p:cNvSpPr/>
          <p:nvPr/>
        </p:nvSpPr>
        <p:spPr>
          <a:xfrm>
            <a:off x="5912717" y="14882516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7" id="147"/>
          <p:cNvSpPr/>
          <p:nvPr/>
        </p:nvSpPr>
        <p:spPr>
          <a:xfrm>
            <a:off x="9009914" y="14886554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8" id="148"/>
          <p:cNvSpPr/>
          <p:nvPr/>
        </p:nvSpPr>
        <p:spPr>
          <a:xfrm>
            <a:off x="9510337" y="14882516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9" id="149"/>
          <p:cNvSpPr/>
          <p:nvPr/>
        </p:nvSpPr>
        <p:spPr>
          <a:xfrm>
            <a:off x="5299447" y="16883705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0" id="150"/>
          <p:cNvSpPr txBox="true"/>
          <p:nvPr/>
        </p:nvSpPr>
        <p:spPr>
          <a:xfrm rot="0">
            <a:off x="5216514" y="16995776"/>
            <a:ext cx="155823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John</a:t>
            </a:r>
          </a:p>
        </p:txBody>
      </p:sp>
      <p:sp>
        <p:nvSpPr>
          <p:cNvPr name="TextBox 151" id="151"/>
          <p:cNvSpPr txBox="true"/>
          <p:nvPr/>
        </p:nvSpPr>
        <p:spPr>
          <a:xfrm rot="0">
            <a:off x="5587873" y="16995776"/>
            <a:ext cx="235372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Brian</a:t>
            </a:r>
          </a:p>
        </p:txBody>
      </p:sp>
      <p:sp>
        <p:nvSpPr>
          <p:cNvPr name="AutoShape 152" id="152"/>
          <p:cNvSpPr/>
          <p:nvPr/>
        </p:nvSpPr>
        <p:spPr>
          <a:xfrm>
            <a:off x="5705559" y="16883705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3" id="153"/>
          <p:cNvSpPr txBox="true"/>
          <p:nvPr/>
        </p:nvSpPr>
        <p:spPr>
          <a:xfrm rot="0">
            <a:off x="8854853" y="16995776"/>
            <a:ext cx="389186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Rosemary</a:t>
            </a:r>
          </a:p>
        </p:txBody>
      </p:sp>
      <p:sp>
        <p:nvSpPr>
          <p:cNvPr name="AutoShape 154" id="154"/>
          <p:cNvSpPr/>
          <p:nvPr/>
        </p:nvSpPr>
        <p:spPr>
          <a:xfrm>
            <a:off x="9049445" y="16883705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5" id="155"/>
          <p:cNvSpPr txBox="true"/>
          <p:nvPr/>
        </p:nvSpPr>
        <p:spPr>
          <a:xfrm rot="0">
            <a:off x="9459683" y="16995776"/>
            <a:ext cx="248245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Mary</a:t>
            </a:r>
          </a:p>
        </p:txBody>
      </p:sp>
      <p:sp>
        <p:nvSpPr>
          <p:cNvPr name="AutoShape 156" id="156"/>
          <p:cNvSpPr/>
          <p:nvPr/>
        </p:nvSpPr>
        <p:spPr>
          <a:xfrm>
            <a:off x="9583805" y="16883705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7" id="157"/>
          <p:cNvSpPr txBox="true"/>
          <p:nvPr/>
        </p:nvSpPr>
        <p:spPr>
          <a:xfrm rot="0">
            <a:off x="9902582" y="16995776"/>
            <a:ext cx="291331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Charlie</a:t>
            </a:r>
          </a:p>
        </p:txBody>
      </p:sp>
      <p:sp>
        <p:nvSpPr>
          <p:cNvPr name="AutoShape 158" id="158"/>
          <p:cNvSpPr/>
          <p:nvPr/>
        </p:nvSpPr>
        <p:spPr>
          <a:xfrm>
            <a:off x="10048247" y="16883705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9" id="159"/>
          <p:cNvSpPr/>
          <p:nvPr/>
        </p:nvSpPr>
        <p:spPr>
          <a:xfrm>
            <a:off x="7339045" y="17673467"/>
            <a:ext cx="0" cy="268908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0" id="160"/>
          <p:cNvSpPr/>
          <p:nvPr/>
        </p:nvSpPr>
        <p:spPr>
          <a:xfrm>
            <a:off x="6208161" y="16883705"/>
            <a:ext cx="0" cy="78044"/>
          </a:xfrm>
          <a:prstGeom prst="line">
            <a:avLst/>
          </a:prstGeom>
          <a:ln cap="rnd" w="9525">
            <a:solidFill>
              <a:srgbClr val="7030A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61" id="161"/>
          <p:cNvSpPr txBox="true"/>
          <p:nvPr/>
        </p:nvSpPr>
        <p:spPr>
          <a:xfrm rot="0">
            <a:off x="6108149" y="16995776"/>
            <a:ext cx="209550" cy="159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3"/>
              </a:lnSpc>
            </a:pPr>
            <a:r>
              <a:rPr lang="en-US" sz="1123">
                <a:solidFill>
                  <a:srgbClr val="111111"/>
                </a:solidFill>
                <a:latin typeface="Italianno"/>
                <a:ea typeface="Italianno"/>
                <a:cs typeface="Italianno"/>
                <a:sym typeface="Italianno"/>
              </a:rPr>
              <a:t>Alec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DAHS3HNO2I8</dc:identifier>
  <dcterms:modified xsi:type="dcterms:W3CDTF">2011-08-01T06:04:30Z</dcterms:modified>
  <cp:revision>1</cp:revision>
  <dc:title>brydges-pedigree.pptx</dc:title>
</cp:coreProperties>
</file>